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DM Sans Semi Bold" panose="020B0604020202020204" charset="0"/>
      <p:regular r:id="rId11"/>
    </p:embeddedFont>
    <p:embeddedFont>
      <p:font typeface="Inter Medium"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0" d="100"/>
          <a:sy n="50" d="100"/>
        </p:scale>
        <p:origin x="87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6618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8408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The Internet of Things: Connecting Our World</a:t>
            </a:r>
            <a:endParaRPr lang="en-US" sz="4450" dirty="0"/>
          </a:p>
        </p:txBody>
      </p:sp>
      <p:sp>
        <p:nvSpPr>
          <p:cNvPr id="4" name="Text 1"/>
          <p:cNvSpPr/>
          <p:nvPr/>
        </p:nvSpPr>
        <p:spPr>
          <a:xfrm>
            <a:off x="793790" y="3941802"/>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464646"/>
                </a:solidFill>
                <a:latin typeface="Inter Medium" pitchFamily="34" charset="0"/>
                <a:ea typeface="Inter Medium" pitchFamily="34" charset="-122"/>
                <a:cs typeface="Inter Medium" pitchFamily="34" charset="-120"/>
              </a:rPr>
              <a:t>Welcome to the world of the Internet of Things, where everyday devices come alive, connecting with each other and us through the power of the internet. Prepare to unlock a future of automation, efficiency, and boundless possibilities.</a:t>
            </a:r>
            <a:endParaRPr lang="en-US" sz="1750" dirty="0"/>
          </a:p>
        </p:txBody>
      </p:sp>
      <p:sp>
        <p:nvSpPr>
          <p:cNvPr id="5" name="Shape 2"/>
          <p:cNvSpPr/>
          <p:nvPr/>
        </p:nvSpPr>
        <p:spPr>
          <a:xfrm>
            <a:off x="793790" y="5665470"/>
            <a:ext cx="362903" cy="362903"/>
          </a:xfrm>
          <a:prstGeom prst="roundRect">
            <a:avLst>
              <a:gd name="adj" fmla="val 25194296"/>
            </a:avLst>
          </a:prstGeom>
          <a:noFill/>
          <a:ln w="7620">
            <a:solidFill>
              <a:srgbClr val="FFFFFF"/>
            </a:solidFill>
            <a:prstDash val="solid"/>
          </a:ln>
        </p:spPr>
        <p:txBody>
          <a:bodyPr/>
          <a:lstStyle/>
          <a:p>
            <a:endParaRPr lang="en-US"/>
          </a:p>
        </p:txBody>
      </p:sp>
      <p:pic>
        <p:nvPicPr>
          <p:cNvPr id="6" name="Image 1" descr="preencoded.png"/>
          <p:cNvPicPr>
            <a:picLocks noChangeAspect="1"/>
          </p:cNvPicPr>
          <p:nvPr/>
        </p:nvPicPr>
        <p:blipFill>
          <a:blip r:embed="rId4"/>
          <a:stretch>
            <a:fillRect/>
          </a:stretch>
        </p:blipFill>
        <p:spPr>
          <a:xfrm>
            <a:off x="801410" y="5673090"/>
            <a:ext cx="347663" cy="347663"/>
          </a:xfrm>
          <a:prstGeom prst="rect">
            <a:avLst/>
          </a:prstGeom>
        </p:spPr>
      </p:pic>
      <p:sp>
        <p:nvSpPr>
          <p:cNvPr id="7" name="Text 3"/>
          <p:cNvSpPr/>
          <p:nvPr/>
        </p:nvSpPr>
        <p:spPr>
          <a:xfrm>
            <a:off x="1270040" y="5648563"/>
            <a:ext cx="5198507" cy="396835"/>
          </a:xfrm>
          <a:prstGeom prst="rect">
            <a:avLst/>
          </a:prstGeom>
          <a:noFill/>
          <a:ln/>
        </p:spPr>
        <p:txBody>
          <a:bodyPr wrap="none" lIns="0" tIns="0" rIns="0" bIns="0" rtlCol="0" anchor="t"/>
          <a:lstStyle/>
          <a:p>
            <a:pPr marL="0" indent="0" algn="l">
              <a:lnSpc>
                <a:spcPts val="3100"/>
              </a:lnSpc>
              <a:buNone/>
            </a:pPr>
            <a:r>
              <a:rPr lang="en-US" sz="2200" b="1" dirty="0">
                <a:solidFill>
                  <a:srgbClr val="464646"/>
                </a:solidFill>
                <a:latin typeface="Inter Bold" pitchFamily="34" charset="0"/>
                <a:ea typeface="Inter Bold" pitchFamily="34" charset="-122"/>
                <a:cs typeface="Inter Bold" pitchFamily="34" charset="-120"/>
              </a:rPr>
              <a:t>by Muhammad Ibraheem Tahir</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5607"/>
            <a:ext cx="8353306" cy="708779"/>
          </a:xfrm>
          <a:prstGeom prst="rect">
            <a:avLst/>
          </a:prstGeom>
          <a:noFill/>
          <a:ln/>
        </p:spPr>
        <p:txBody>
          <a:bodyPr wrap="none" lIns="0" tIns="0" rIns="0" bIns="0" rtlCol="0" anchor="t"/>
          <a:lstStyle/>
          <a:p>
            <a:pPr marL="0" indent="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What is the Internet of Things?</a:t>
            </a:r>
            <a:endParaRPr lang="en-US" sz="4450" dirty="0"/>
          </a:p>
        </p:txBody>
      </p:sp>
      <p:sp>
        <p:nvSpPr>
          <p:cNvPr id="3" name="Text 1"/>
          <p:cNvSpPr/>
          <p:nvPr/>
        </p:nvSpPr>
        <p:spPr>
          <a:xfrm>
            <a:off x="793790" y="3271361"/>
            <a:ext cx="2835235" cy="354330"/>
          </a:xfrm>
          <a:prstGeom prst="rect">
            <a:avLst/>
          </a:prstGeom>
          <a:noFill/>
          <a:ln/>
        </p:spPr>
        <p:txBody>
          <a:bodyPr wrap="none" lIns="0" tIns="0" rIns="0" bIns="0" rtlCol="0" anchor="t"/>
          <a:lstStyle/>
          <a:p>
            <a:pPr marL="0" indent="0">
              <a:lnSpc>
                <a:spcPts val="2750"/>
              </a:lnSpc>
              <a:buNone/>
            </a:pPr>
            <a:r>
              <a:rPr lang="en-US" sz="2200" dirty="0">
                <a:solidFill>
                  <a:srgbClr val="030303"/>
                </a:solidFill>
                <a:latin typeface="DM Sans Semi Bold" pitchFamily="34" charset="0"/>
                <a:ea typeface="DM Sans Semi Bold" pitchFamily="34" charset="-122"/>
                <a:cs typeface="DM Sans Semi Bold" pitchFamily="34" charset="-120"/>
              </a:rPr>
              <a:t>Definition</a:t>
            </a:r>
            <a:endParaRPr lang="en-US" sz="2200" dirty="0"/>
          </a:p>
        </p:txBody>
      </p:sp>
      <p:sp>
        <p:nvSpPr>
          <p:cNvPr id="4" name="Text 2"/>
          <p:cNvSpPr/>
          <p:nvPr/>
        </p:nvSpPr>
        <p:spPr>
          <a:xfrm>
            <a:off x="793790" y="3852505"/>
            <a:ext cx="6244709" cy="2177415"/>
          </a:xfrm>
          <a:prstGeom prst="rect">
            <a:avLst/>
          </a:prstGeom>
          <a:noFill/>
          <a:ln/>
        </p:spPr>
        <p:txBody>
          <a:bodyPr wrap="square" lIns="0" tIns="0" rIns="0" bIns="0" rtlCol="0" anchor="t"/>
          <a:lstStyle/>
          <a:p>
            <a:pPr marL="0" indent="0">
              <a:lnSpc>
                <a:spcPts val="2850"/>
              </a:lnSpc>
              <a:buNone/>
            </a:pPr>
            <a:r>
              <a:rPr lang="en-US" sz="1750" dirty="0">
                <a:solidFill>
                  <a:srgbClr val="464646"/>
                </a:solidFill>
                <a:latin typeface="Inter Medium" pitchFamily="34" charset="0"/>
                <a:ea typeface="Inter Medium" pitchFamily="34" charset="-122"/>
                <a:cs typeface="Inter Medium" pitchFamily="34" charset="-120"/>
              </a:rPr>
              <a:t>The Internet of Things (IoT) is a network of physical devices, vehicles, buildings, and other items embedded with electronics, software, sensors, actuators, and network connectivity that enable these objects to collect and exchange data. It's about making the world around us smarter.</a:t>
            </a:r>
            <a:endParaRPr lang="en-US" sz="1750" dirty="0"/>
          </a:p>
        </p:txBody>
      </p:sp>
      <p:sp>
        <p:nvSpPr>
          <p:cNvPr id="5" name="Text 3"/>
          <p:cNvSpPr/>
          <p:nvPr/>
        </p:nvSpPr>
        <p:spPr>
          <a:xfrm>
            <a:off x="7599521" y="3271361"/>
            <a:ext cx="4830961" cy="354330"/>
          </a:xfrm>
          <a:prstGeom prst="rect">
            <a:avLst/>
          </a:prstGeom>
          <a:noFill/>
          <a:ln/>
        </p:spPr>
        <p:txBody>
          <a:bodyPr wrap="none" lIns="0" tIns="0" rIns="0" bIns="0" rtlCol="0" anchor="t"/>
          <a:lstStyle/>
          <a:p>
            <a:pPr marL="0" indent="0">
              <a:lnSpc>
                <a:spcPts val="2750"/>
              </a:lnSpc>
              <a:buNone/>
            </a:pPr>
            <a:r>
              <a:rPr lang="en-US" sz="2200" dirty="0">
                <a:solidFill>
                  <a:srgbClr val="030303"/>
                </a:solidFill>
                <a:latin typeface="DM Sans Semi Bold" pitchFamily="34" charset="0"/>
                <a:ea typeface="DM Sans Semi Bold" pitchFamily="34" charset="-122"/>
                <a:cs typeface="DM Sans Semi Bold" pitchFamily="34" charset="-120"/>
              </a:rPr>
              <a:t>Connecting the Physical and Digital</a:t>
            </a:r>
            <a:endParaRPr lang="en-US" sz="2200" dirty="0"/>
          </a:p>
        </p:txBody>
      </p:sp>
      <p:sp>
        <p:nvSpPr>
          <p:cNvPr id="6" name="Text 4"/>
          <p:cNvSpPr/>
          <p:nvPr/>
        </p:nvSpPr>
        <p:spPr>
          <a:xfrm>
            <a:off x="7599521" y="3852505"/>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464646"/>
                </a:solidFill>
                <a:latin typeface="Inter Medium" pitchFamily="34" charset="0"/>
                <a:ea typeface="Inter Medium" pitchFamily="34" charset="-122"/>
                <a:cs typeface="Inter Medium" pitchFamily="34" charset="-120"/>
              </a:rPr>
              <a:t>Imagine a world where your refrigerator can order groceries when you're running low, or your car can warn you about traffic congestion before you even leave the house. This is the potential of IoT.</a:t>
            </a:r>
            <a:endParaRPr lang="en-US" sz="1750" dirty="0"/>
          </a:p>
        </p:txBody>
      </p:sp>
      <p:sp>
        <p:nvSpPr>
          <p:cNvPr id="7" name="Rectangle 6">
            <a:extLst>
              <a:ext uri="{FF2B5EF4-FFF2-40B4-BE49-F238E27FC236}">
                <a16:creationId xmlns:a16="http://schemas.microsoft.com/office/drawing/2014/main" id="{6DC699BE-420C-D869-EBF1-3978BE54727D}"/>
              </a:ext>
            </a:extLst>
          </p:cNvPr>
          <p:cNvSpPr/>
          <p:nvPr/>
        </p:nvSpPr>
        <p:spPr>
          <a:xfrm>
            <a:off x="12890500" y="7721600"/>
            <a:ext cx="1739900" cy="50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328857"/>
            <a:ext cx="7878723" cy="708779"/>
          </a:xfrm>
          <a:prstGeom prst="rect">
            <a:avLst/>
          </a:prstGeom>
          <a:noFill/>
          <a:ln/>
        </p:spPr>
        <p:txBody>
          <a:bodyPr wrap="none" lIns="0" tIns="0" rIns="0" bIns="0" rtlCol="0" anchor="t"/>
          <a:lstStyle/>
          <a:p>
            <a:pPr marL="0" indent="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IoT Devices and Applications</a:t>
            </a:r>
            <a:endParaRPr lang="en-US" sz="4450" dirty="0"/>
          </a:p>
        </p:txBody>
      </p:sp>
      <p:pic>
        <p:nvPicPr>
          <p:cNvPr id="3" name="Image 0" descr="preencoded.png"/>
          <p:cNvPicPr>
            <a:picLocks noChangeAspect="1"/>
          </p:cNvPicPr>
          <p:nvPr/>
        </p:nvPicPr>
        <p:blipFill>
          <a:blip r:embed="rId3"/>
          <a:stretch>
            <a:fillRect/>
          </a:stretch>
        </p:blipFill>
        <p:spPr>
          <a:xfrm>
            <a:off x="793790" y="2491264"/>
            <a:ext cx="4120753" cy="2546747"/>
          </a:xfrm>
          <a:prstGeom prst="rect">
            <a:avLst/>
          </a:prstGeom>
        </p:spPr>
      </p:pic>
      <p:sp>
        <p:nvSpPr>
          <p:cNvPr id="4" name="Text 1"/>
          <p:cNvSpPr/>
          <p:nvPr/>
        </p:nvSpPr>
        <p:spPr>
          <a:xfrm>
            <a:off x="793790" y="532149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Smartwatches</a:t>
            </a:r>
            <a:endParaRPr lang="en-US" sz="2200" dirty="0"/>
          </a:p>
        </p:txBody>
      </p:sp>
      <p:sp>
        <p:nvSpPr>
          <p:cNvPr id="5" name="Text 2"/>
          <p:cNvSpPr/>
          <p:nvPr/>
        </p:nvSpPr>
        <p:spPr>
          <a:xfrm>
            <a:off x="793790" y="5811917"/>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Track your fitness, receive notifications, and even make payments.</a:t>
            </a:r>
            <a:endParaRPr lang="en-US" sz="1750" dirty="0"/>
          </a:p>
        </p:txBody>
      </p:sp>
      <p:pic>
        <p:nvPicPr>
          <p:cNvPr id="6" name="Image 1" descr="preencoded.png"/>
          <p:cNvPicPr>
            <a:picLocks noChangeAspect="1"/>
          </p:cNvPicPr>
          <p:nvPr/>
        </p:nvPicPr>
        <p:blipFill>
          <a:blip r:embed="rId4"/>
          <a:stretch>
            <a:fillRect/>
          </a:stretch>
        </p:blipFill>
        <p:spPr>
          <a:xfrm>
            <a:off x="5254704" y="2491264"/>
            <a:ext cx="4120872" cy="2546866"/>
          </a:xfrm>
          <a:prstGeom prst="rect">
            <a:avLst/>
          </a:prstGeom>
        </p:spPr>
      </p:pic>
      <p:sp>
        <p:nvSpPr>
          <p:cNvPr id="7" name="Text 3"/>
          <p:cNvSpPr/>
          <p:nvPr/>
        </p:nvSpPr>
        <p:spPr>
          <a:xfrm>
            <a:off x="5254704" y="532161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Smart Speakers</a:t>
            </a:r>
            <a:endParaRPr lang="en-US" sz="2200" dirty="0"/>
          </a:p>
        </p:txBody>
      </p:sp>
      <p:sp>
        <p:nvSpPr>
          <p:cNvPr id="8" name="Text 4"/>
          <p:cNvSpPr/>
          <p:nvPr/>
        </p:nvSpPr>
        <p:spPr>
          <a:xfrm>
            <a:off x="5254704" y="5812036"/>
            <a:ext cx="4120872"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Control your home, play music, and access information with your voice.</a:t>
            </a:r>
            <a:endParaRPr lang="en-US" sz="1750" dirty="0"/>
          </a:p>
        </p:txBody>
      </p:sp>
      <p:pic>
        <p:nvPicPr>
          <p:cNvPr id="9" name="Image 2" descr="preencoded.png"/>
          <p:cNvPicPr>
            <a:picLocks noChangeAspect="1"/>
          </p:cNvPicPr>
          <p:nvPr/>
        </p:nvPicPr>
        <p:blipFill>
          <a:blip r:embed="rId5"/>
          <a:stretch>
            <a:fillRect/>
          </a:stretch>
        </p:blipFill>
        <p:spPr>
          <a:xfrm>
            <a:off x="9715738" y="2491264"/>
            <a:ext cx="4120753" cy="2546747"/>
          </a:xfrm>
          <a:prstGeom prst="rect">
            <a:avLst/>
          </a:prstGeom>
        </p:spPr>
      </p:pic>
      <p:sp>
        <p:nvSpPr>
          <p:cNvPr id="10" name="Text 5"/>
          <p:cNvSpPr/>
          <p:nvPr/>
        </p:nvSpPr>
        <p:spPr>
          <a:xfrm>
            <a:off x="9715738" y="532149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Fitness Trackers</a:t>
            </a:r>
            <a:endParaRPr lang="en-US" sz="2200" dirty="0"/>
          </a:p>
        </p:txBody>
      </p:sp>
      <p:sp>
        <p:nvSpPr>
          <p:cNvPr id="11" name="Text 6"/>
          <p:cNvSpPr/>
          <p:nvPr/>
        </p:nvSpPr>
        <p:spPr>
          <a:xfrm>
            <a:off x="9715738" y="5811917"/>
            <a:ext cx="4120753"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Monitor your steps, calories burned, and sleep patterns.</a:t>
            </a:r>
            <a:endParaRPr lang="en-US" sz="1750" dirty="0"/>
          </a:p>
        </p:txBody>
      </p:sp>
      <p:sp>
        <p:nvSpPr>
          <p:cNvPr id="12" name="Rectangle 11">
            <a:extLst>
              <a:ext uri="{FF2B5EF4-FFF2-40B4-BE49-F238E27FC236}">
                <a16:creationId xmlns:a16="http://schemas.microsoft.com/office/drawing/2014/main" id="{41D751B6-3443-DA42-4896-24D69406382D}"/>
              </a:ext>
            </a:extLst>
          </p:cNvPr>
          <p:cNvSpPr/>
          <p:nvPr/>
        </p:nvSpPr>
        <p:spPr>
          <a:xfrm>
            <a:off x="12890500" y="7721600"/>
            <a:ext cx="1739900" cy="50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550682"/>
            <a:ext cx="7698462" cy="708779"/>
          </a:xfrm>
          <a:prstGeom prst="rect">
            <a:avLst/>
          </a:prstGeom>
          <a:noFill/>
          <a:ln/>
        </p:spPr>
        <p:txBody>
          <a:bodyPr wrap="none" lIns="0" tIns="0" rIns="0" bIns="0" rtlCol="0" anchor="t"/>
          <a:lstStyle/>
          <a:p>
            <a:pPr marL="0" indent="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Sensors and Data Collection</a:t>
            </a:r>
            <a:endParaRPr lang="en-US" sz="4450" dirty="0"/>
          </a:p>
        </p:txBody>
      </p:sp>
      <p:sp>
        <p:nvSpPr>
          <p:cNvPr id="4" name="Shape 1"/>
          <p:cNvSpPr/>
          <p:nvPr/>
        </p:nvSpPr>
        <p:spPr>
          <a:xfrm>
            <a:off x="793790" y="4854773"/>
            <a:ext cx="510302" cy="510302"/>
          </a:xfrm>
          <a:prstGeom prst="roundRect">
            <a:avLst>
              <a:gd name="adj" fmla="val 6667"/>
            </a:avLst>
          </a:prstGeom>
          <a:solidFill>
            <a:srgbClr val="F2EEEE"/>
          </a:solidFill>
          <a:ln/>
        </p:spPr>
        <p:txBody>
          <a:bodyPr/>
          <a:lstStyle/>
          <a:p>
            <a:endParaRPr lang="en-US"/>
          </a:p>
        </p:txBody>
      </p:sp>
      <p:sp>
        <p:nvSpPr>
          <p:cNvPr id="5" name="Text 2"/>
          <p:cNvSpPr/>
          <p:nvPr/>
        </p:nvSpPr>
        <p:spPr>
          <a:xfrm>
            <a:off x="989648" y="4939784"/>
            <a:ext cx="118467" cy="340281"/>
          </a:xfrm>
          <a:prstGeom prst="rect">
            <a:avLst/>
          </a:prstGeom>
          <a:noFill/>
          <a:ln/>
        </p:spPr>
        <p:txBody>
          <a:bodyPr wrap="none" lIns="0" tIns="0" rIns="0" bIns="0" rtlCol="0" anchor="t"/>
          <a:lstStyle/>
          <a:p>
            <a:pPr marL="0" indent="0" algn="ctr">
              <a:lnSpc>
                <a:spcPts val="2650"/>
              </a:lnSpc>
              <a:buNone/>
            </a:pPr>
            <a:r>
              <a:rPr lang="en-US" sz="2650" dirty="0">
                <a:solidFill>
                  <a:srgbClr val="464646"/>
                </a:solidFill>
                <a:latin typeface="DM Sans Semi Bold" pitchFamily="34" charset="0"/>
                <a:ea typeface="DM Sans Semi Bold" pitchFamily="34" charset="-122"/>
                <a:cs typeface="DM Sans Semi Bold" pitchFamily="34" charset="-120"/>
              </a:rPr>
              <a:t>1</a:t>
            </a:r>
            <a:endParaRPr lang="en-US" sz="2650" dirty="0"/>
          </a:p>
        </p:txBody>
      </p:sp>
      <p:sp>
        <p:nvSpPr>
          <p:cNvPr id="6" name="Text 3"/>
          <p:cNvSpPr/>
          <p:nvPr/>
        </p:nvSpPr>
        <p:spPr>
          <a:xfrm>
            <a:off x="1530906" y="485477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Gathering Insights</a:t>
            </a:r>
            <a:endParaRPr lang="en-US" sz="2200" dirty="0"/>
          </a:p>
        </p:txBody>
      </p:sp>
      <p:sp>
        <p:nvSpPr>
          <p:cNvPr id="7" name="Text 4"/>
          <p:cNvSpPr/>
          <p:nvPr/>
        </p:nvSpPr>
        <p:spPr>
          <a:xfrm>
            <a:off x="1530906" y="5345192"/>
            <a:ext cx="3459242" cy="1814513"/>
          </a:xfrm>
          <a:prstGeom prst="rect">
            <a:avLst/>
          </a:prstGeom>
          <a:noFill/>
          <a:ln/>
        </p:spPr>
        <p:txBody>
          <a:bodyPr wrap="square" lIns="0" tIns="0" rIns="0" bIns="0" rtlCol="0" anchor="t"/>
          <a:lstStyle/>
          <a:p>
            <a:pPr marL="0" indent="0">
              <a:lnSpc>
                <a:spcPts val="2850"/>
              </a:lnSpc>
              <a:buNone/>
            </a:pPr>
            <a:r>
              <a:rPr lang="en-US" sz="1750" dirty="0">
                <a:solidFill>
                  <a:srgbClr val="464646"/>
                </a:solidFill>
                <a:latin typeface="Inter Medium" pitchFamily="34" charset="0"/>
                <a:ea typeface="Inter Medium" pitchFamily="34" charset="-122"/>
                <a:cs typeface="Inter Medium" pitchFamily="34" charset="-120"/>
              </a:rPr>
              <a:t>Sensors are the eyes and ears of IoT devices, collecting data about the environment, our actions, and the world around us.</a:t>
            </a:r>
            <a:endParaRPr lang="en-US" sz="1750" dirty="0"/>
          </a:p>
        </p:txBody>
      </p:sp>
      <p:sp>
        <p:nvSpPr>
          <p:cNvPr id="8" name="Shape 5"/>
          <p:cNvSpPr/>
          <p:nvPr/>
        </p:nvSpPr>
        <p:spPr>
          <a:xfrm>
            <a:off x="5216962" y="4854773"/>
            <a:ext cx="510302" cy="510302"/>
          </a:xfrm>
          <a:prstGeom prst="roundRect">
            <a:avLst>
              <a:gd name="adj" fmla="val 6667"/>
            </a:avLst>
          </a:prstGeom>
          <a:solidFill>
            <a:srgbClr val="F2EEEE"/>
          </a:solidFill>
          <a:ln/>
        </p:spPr>
        <p:txBody>
          <a:bodyPr/>
          <a:lstStyle/>
          <a:p>
            <a:endParaRPr lang="en-US"/>
          </a:p>
        </p:txBody>
      </p:sp>
      <p:sp>
        <p:nvSpPr>
          <p:cNvPr id="9" name="Text 6"/>
          <p:cNvSpPr/>
          <p:nvPr/>
        </p:nvSpPr>
        <p:spPr>
          <a:xfrm>
            <a:off x="5373886" y="4939784"/>
            <a:ext cx="196334" cy="340281"/>
          </a:xfrm>
          <a:prstGeom prst="rect">
            <a:avLst/>
          </a:prstGeom>
          <a:noFill/>
          <a:ln/>
        </p:spPr>
        <p:txBody>
          <a:bodyPr wrap="none" lIns="0" tIns="0" rIns="0" bIns="0" rtlCol="0" anchor="t"/>
          <a:lstStyle/>
          <a:p>
            <a:pPr marL="0" indent="0" algn="ctr">
              <a:lnSpc>
                <a:spcPts val="2650"/>
              </a:lnSpc>
              <a:buNone/>
            </a:pPr>
            <a:r>
              <a:rPr lang="en-US" sz="2650" dirty="0">
                <a:solidFill>
                  <a:srgbClr val="464646"/>
                </a:solidFill>
                <a:latin typeface="DM Sans Semi Bold" pitchFamily="34" charset="0"/>
                <a:ea typeface="DM Sans Semi Bold" pitchFamily="34" charset="-122"/>
                <a:cs typeface="DM Sans Semi Bold" pitchFamily="34" charset="-120"/>
              </a:rPr>
              <a:t>2</a:t>
            </a:r>
            <a:endParaRPr lang="en-US" sz="2650" dirty="0"/>
          </a:p>
        </p:txBody>
      </p:sp>
      <p:sp>
        <p:nvSpPr>
          <p:cNvPr id="10" name="Text 7"/>
          <p:cNvSpPr/>
          <p:nvPr/>
        </p:nvSpPr>
        <p:spPr>
          <a:xfrm>
            <a:off x="5954078" y="4854773"/>
            <a:ext cx="3069193" cy="354330"/>
          </a:xfrm>
          <a:prstGeom prst="rect">
            <a:avLst/>
          </a:prstGeom>
          <a:noFill/>
          <a:ln/>
        </p:spPr>
        <p:txBody>
          <a:bodyPr wrap="none" lIns="0" tIns="0" rIns="0" bIns="0" rtlCol="0" anchor="t"/>
          <a:lstStyle/>
          <a:p>
            <a:pPr marL="0" indent="0">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Data-Driven Decisions</a:t>
            </a:r>
            <a:endParaRPr lang="en-US" sz="2200" dirty="0"/>
          </a:p>
        </p:txBody>
      </p:sp>
      <p:sp>
        <p:nvSpPr>
          <p:cNvPr id="11" name="Text 8"/>
          <p:cNvSpPr/>
          <p:nvPr/>
        </p:nvSpPr>
        <p:spPr>
          <a:xfrm>
            <a:off x="5954078" y="5345192"/>
            <a:ext cx="3459242" cy="1451610"/>
          </a:xfrm>
          <a:prstGeom prst="rect">
            <a:avLst/>
          </a:prstGeom>
          <a:noFill/>
          <a:ln/>
        </p:spPr>
        <p:txBody>
          <a:bodyPr wrap="square" lIns="0" tIns="0" rIns="0" bIns="0" rtlCol="0" anchor="t"/>
          <a:lstStyle/>
          <a:p>
            <a:pPr marL="0" indent="0">
              <a:lnSpc>
                <a:spcPts val="2850"/>
              </a:lnSpc>
              <a:buNone/>
            </a:pPr>
            <a:r>
              <a:rPr lang="en-US" sz="1750" dirty="0">
                <a:solidFill>
                  <a:srgbClr val="464646"/>
                </a:solidFill>
                <a:latin typeface="Inter Medium" pitchFamily="34" charset="0"/>
                <a:ea typeface="Inter Medium" pitchFamily="34" charset="-122"/>
                <a:cs typeface="Inter Medium" pitchFamily="34" charset="-120"/>
              </a:rPr>
              <a:t>This data fuels the intelligence of IoT systems, enabling devices to make decisions and automate tasks.</a:t>
            </a:r>
            <a:endParaRPr lang="en-US" sz="1750" dirty="0"/>
          </a:p>
        </p:txBody>
      </p:sp>
      <p:sp>
        <p:nvSpPr>
          <p:cNvPr id="12" name="Shape 9"/>
          <p:cNvSpPr/>
          <p:nvPr/>
        </p:nvSpPr>
        <p:spPr>
          <a:xfrm>
            <a:off x="9640133" y="4854773"/>
            <a:ext cx="510302" cy="510302"/>
          </a:xfrm>
          <a:prstGeom prst="roundRect">
            <a:avLst>
              <a:gd name="adj" fmla="val 6667"/>
            </a:avLst>
          </a:prstGeom>
          <a:solidFill>
            <a:srgbClr val="F2EEEE"/>
          </a:solidFill>
          <a:ln/>
        </p:spPr>
        <p:txBody>
          <a:bodyPr/>
          <a:lstStyle/>
          <a:p>
            <a:endParaRPr lang="en-US"/>
          </a:p>
        </p:txBody>
      </p:sp>
      <p:sp>
        <p:nvSpPr>
          <p:cNvPr id="13" name="Text 10"/>
          <p:cNvSpPr/>
          <p:nvPr/>
        </p:nvSpPr>
        <p:spPr>
          <a:xfrm>
            <a:off x="9793367" y="4939784"/>
            <a:ext cx="203835" cy="340281"/>
          </a:xfrm>
          <a:prstGeom prst="rect">
            <a:avLst/>
          </a:prstGeom>
          <a:noFill/>
          <a:ln/>
        </p:spPr>
        <p:txBody>
          <a:bodyPr wrap="none" lIns="0" tIns="0" rIns="0" bIns="0" rtlCol="0" anchor="t"/>
          <a:lstStyle/>
          <a:p>
            <a:pPr marL="0" indent="0" algn="ctr">
              <a:lnSpc>
                <a:spcPts val="2650"/>
              </a:lnSpc>
              <a:buNone/>
            </a:pPr>
            <a:r>
              <a:rPr lang="en-US" sz="2650" dirty="0">
                <a:solidFill>
                  <a:srgbClr val="464646"/>
                </a:solidFill>
                <a:latin typeface="DM Sans Semi Bold" pitchFamily="34" charset="0"/>
                <a:ea typeface="DM Sans Semi Bold" pitchFamily="34" charset="-122"/>
                <a:cs typeface="DM Sans Semi Bold" pitchFamily="34" charset="-120"/>
              </a:rPr>
              <a:t>3</a:t>
            </a:r>
            <a:endParaRPr lang="en-US" sz="2650" dirty="0"/>
          </a:p>
        </p:txBody>
      </p:sp>
      <p:sp>
        <p:nvSpPr>
          <p:cNvPr id="14" name="Text 11"/>
          <p:cNvSpPr/>
          <p:nvPr/>
        </p:nvSpPr>
        <p:spPr>
          <a:xfrm>
            <a:off x="10377249" y="4854773"/>
            <a:ext cx="3459242" cy="708660"/>
          </a:xfrm>
          <a:prstGeom prst="rect">
            <a:avLst/>
          </a:prstGeom>
          <a:noFill/>
          <a:ln/>
        </p:spPr>
        <p:txBody>
          <a:bodyPr wrap="square" lIns="0" tIns="0" rIns="0" bIns="0" rtlCol="0" anchor="t"/>
          <a:lstStyle/>
          <a:p>
            <a:pPr marL="0" indent="0">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From Temperature to Motion</a:t>
            </a:r>
            <a:endParaRPr lang="en-US" sz="2200" dirty="0"/>
          </a:p>
        </p:txBody>
      </p:sp>
      <p:sp>
        <p:nvSpPr>
          <p:cNvPr id="15" name="Text 12"/>
          <p:cNvSpPr/>
          <p:nvPr/>
        </p:nvSpPr>
        <p:spPr>
          <a:xfrm>
            <a:off x="10377249" y="5699522"/>
            <a:ext cx="3459242" cy="1814513"/>
          </a:xfrm>
          <a:prstGeom prst="rect">
            <a:avLst/>
          </a:prstGeom>
          <a:noFill/>
          <a:ln/>
        </p:spPr>
        <p:txBody>
          <a:bodyPr wrap="square" lIns="0" tIns="0" rIns="0" bIns="0" rtlCol="0" anchor="t"/>
          <a:lstStyle/>
          <a:p>
            <a:pPr marL="0" indent="0">
              <a:lnSpc>
                <a:spcPts val="2850"/>
              </a:lnSpc>
              <a:buNone/>
            </a:pPr>
            <a:r>
              <a:rPr lang="en-US" sz="1750" dirty="0">
                <a:solidFill>
                  <a:srgbClr val="464646"/>
                </a:solidFill>
                <a:latin typeface="Inter Medium" pitchFamily="34" charset="0"/>
                <a:ea typeface="Inter Medium" pitchFamily="34" charset="-122"/>
                <a:cs typeface="Inter Medium" pitchFamily="34" charset="-120"/>
              </a:rPr>
              <a:t>Sensors can measure temperature, light, motion, humidity, and much more, providing a rich understanding of the world.</a:t>
            </a:r>
            <a:endParaRPr lang="en-US" sz="1750" dirty="0"/>
          </a:p>
        </p:txBody>
      </p:sp>
      <p:sp>
        <p:nvSpPr>
          <p:cNvPr id="16" name="Rectangle 15">
            <a:extLst>
              <a:ext uri="{FF2B5EF4-FFF2-40B4-BE49-F238E27FC236}">
                <a16:creationId xmlns:a16="http://schemas.microsoft.com/office/drawing/2014/main" id="{8ACB226F-F946-4F04-2C42-35547158BA30}"/>
              </a:ext>
            </a:extLst>
          </p:cNvPr>
          <p:cNvSpPr/>
          <p:nvPr/>
        </p:nvSpPr>
        <p:spPr>
          <a:xfrm>
            <a:off x="12890500" y="7721600"/>
            <a:ext cx="1739900" cy="50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04255"/>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Home Automation and Remote Control</a:t>
            </a:r>
            <a:endParaRPr lang="en-US" sz="4450" dirty="0"/>
          </a:p>
        </p:txBody>
      </p:sp>
      <p:pic>
        <p:nvPicPr>
          <p:cNvPr id="4" name="Image 1" descr="preencoded.png"/>
          <p:cNvPicPr>
            <a:picLocks noChangeAspect="1"/>
          </p:cNvPicPr>
          <p:nvPr/>
        </p:nvPicPr>
        <p:blipFill>
          <a:blip r:embed="rId4"/>
          <a:stretch>
            <a:fillRect/>
          </a:stretch>
        </p:blipFill>
        <p:spPr>
          <a:xfrm>
            <a:off x="6280190" y="2461974"/>
            <a:ext cx="566976" cy="566976"/>
          </a:xfrm>
          <a:prstGeom prst="rect">
            <a:avLst/>
          </a:prstGeom>
        </p:spPr>
      </p:pic>
      <p:sp>
        <p:nvSpPr>
          <p:cNvPr id="5" name="Text 1"/>
          <p:cNvSpPr/>
          <p:nvPr/>
        </p:nvSpPr>
        <p:spPr>
          <a:xfrm>
            <a:off x="6280190" y="32557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Smart Homes</a:t>
            </a:r>
            <a:endParaRPr lang="en-US" sz="2200" dirty="0"/>
          </a:p>
        </p:txBody>
      </p:sp>
      <p:sp>
        <p:nvSpPr>
          <p:cNvPr id="6" name="Text 2"/>
          <p:cNvSpPr/>
          <p:nvPr/>
        </p:nvSpPr>
        <p:spPr>
          <a:xfrm>
            <a:off x="6280190" y="3746183"/>
            <a:ext cx="3608070" cy="1088708"/>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Control your lights, thermostat, and security system from anywhere.</a:t>
            </a:r>
            <a:endParaRPr lang="en-US" sz="1750" dirty="0"/>
          </a:p>
        </p:txBody>
      </p:sp>
      <p:pic>
        <p:nvPicPr>
          <p:cNvPr id="7" name="Image 2" descr="preencoded.png"/>
          <p:cNvPicPr>
            <a:picLocks noChangeAspect="1"/>
          </p:cNvPicPr>
          <p:nvPr/>
        </p:nvPicPr>
        <p:blipFill>
          <a:blip r:embed="rId5"/>
          <a:stretch>
            <a:fillRect/>
          </a:stretch>
        </p:blipFill>
        <p:spPr>
          <a:xfrm>
            <a:off x="10228421" y="2461974"/>
            <a:ext cx="566976" cy="566976"/>
          </a:xfrm>
          <a:prstGeom prst="rect">
            <a:avLst/>
          </a:prstGeom>
        </p:spPr>
      </p:pic>
      <p:sp>
        <p:nvSpPr>
          <p:cNvPr id="8" name="Text 3"/>
          <p:cNvSpPr/>
          <p:nvPr/>
        </p:nvSpPr>
        <p:spPr>
          <a:xfrm>
            <a:off x="10228421" y="32557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Remote Monitoring</a:t>
            </a:r>
            <a:endParaRPr lang="en-US" sz="2200" dirty="0"/>
          </a:p>
        </p:txBody>
      </p:sp>
      <p:sp>
        <p:nvSpPr>
          <p:cNvPr id="9" name="Text 4"/>
          <p:cNvSpPr/>
          <p:nvPr/>
        </p:nvSpPr>
        <p:spPr>
          <a:xfrm>
            <a:off x="10228421" y="3746183"/>
            <a:ext cx="3608189"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Check in on your home remotely and receive alerts.</a:t>
            </a:r>
            <a:endParaRPr lang="en-US" sz="1750" dirty="0"/>
          </a:p>
        </p:txBody>
      </p:sp>
      <p:pic>
        <p:nvPicPr>
          <p:cNvPr id="10" name="Image 3" descr="preencoded.png"/>
          <p:cNvPicPr>
            <a:picLocks noChangeAspect="1"/>
          </p:cNvPicPr>
          <p:nvPr/>
        </p:nvPicPr>
        <p:blipFill>
          <a:blip r:embed="rId6"/>
          <a:stretch>
            <a:fillRect/>
          </a:stretch>
        </p:blipFill>
        <p:spPr>
          <a:xfrm>
            <a:off x="6280190" y="5515332"/>
            <a:ext cx="566976" cy="566976"/>
          </a:xfrm>
          <a:prstGeom prst="rect">
            <a:avLst/>
          </a:prstGeom>
        </p:spPr>
      </p:pic>
      <p:sp>
        <p:nvSpPr>
          <p:cNvPr id="11" name="Text 5"/>
          <p:cNvSpPr/>
          <p:nvPr/>
        </p:nvSpPr>
        <p:spPr>
          <a:xfrm>
            <a:off x="6280190" y="63091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Automated Tasks</a:t>
            </a:r>
            <a:endParaRPr lang="en-US" sz="2200" dirty="0"/>
          </a:p>
        </p:txBody>
      </p:sp>
      <p:sp>
        <p:nvSpPr>
          <p:cNvPr id="12" name="Text 6"/>
          <p:cNvSpPr/>
          <p:nvPr/>
        </p:nvSpPr>
        <p:spPr>
          <a:xfrm>
            <a:off x="6280190" y="6799540"/>
            <a:ext cx="3608070"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Set schedules for lights, appliances, and other devices.</a:t>
            </a:r>
            <a:endParaRPr lang="en-US" sz="1750" dirty="0"/>
          </a:p>
        </p:txBody>
      </p:sp>
      <p:sp>
        <p:nvSpPr>
          <p:cNvPr id="13" name="Rectangle 12">
            <a:extLst>
              <a:ext uri="{FF2B5EF4-FFF2-40B4-BE49-F238E27FC236}">
                <a16:creationId xmlns:a16="http://schemas.microsoft.com/office/drawing/2014/main" id="{D9D4D45B-64AD-03F4-D6E6-D19651CC9ED0}"/>
              </a:ext>
            </a:extLst>
          </p:cNvPr>
          <p:cNvSpPr/>
          <p:nvPr/>
        </p:nvSpPr>
        <p:spPr>
          <a:xfrm>
            <a:off x="12890500" y="7721600"/>
            <a:ext cx="1739900" cy="50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516499"/>
            <a:ext cx="5670590" cy="708779"/>
          </a:xfrm>
          <a:prstGeom prst="rect">
            <a:avLst/>
          </a:prstGeom>
          <a:noFill/>
          <a:ln/>
        </p:spPr>
        <p:txBody>
          <a:bodyPr wrap="none" lIns="0" tIns="0" rIns="0" bIns="0" rtlCol="0" anchor="t"/>
          <a:lstStyle/>
          <a:p>
            <a:pPr marL="0" indent="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Benefits of IoT</a:t>
            </a:r>
            <a:endParaRPr lang="en-US" sz="4450" dirty="0"/>
          </a:p>
        </p:txBody>
      </p:sp>
      <p:pic>
        <p:nvPicPr>
          <p:cNvPr id="3" name="Image 0" descr="preencoded.png"/>
          <p:cNvPicPr>
            <a:picLocks noChangeAspect="1"/>
          </p:cNvPicPr>
          <p:nvPr/>
        </p:nvPicPr>
        <p:blipFill>
          <a:blip r:embed="rId3"/>
          <a:stretch>
            <a:fillRect/>
          </a:stretch>
        </p:blipFill>
        <p:spPr>
          <a:xfrm>
            <a:off x="2978348" y="2678906"/>
            <a:ext cx="2152055" cy="1306949"/>
          </a:xfrm>
          <a:prstGeom prst="rect">
            <a:avLst/>
          </a:prstGeom>
        </p:spPr>
      </p:pic>
      <p:sp>
        <p:nvSpPr>
          <p:cNvPr id="4" name="Text 1"/>
          <p:cNvSpPr/>
          <p:nvPr/>
        </p:nvSpPr>
        <p:spPr>
          <a:xfrm>
            <a:off x="4005024" y="3267551"/>
            <a:ext cx="98703" cy="453509"/>
          </a:xfrm>
          <a:prstGeom prst="rect">
            <a:avLst/>
          </a:prstGeom>
          <a:noFill/>
          <a:ln/>
        </p:spPr>
        <p:txBody>
          <a:bodyPr wrap="none" lIns="0" tIns="0" rIns="0" bIns="0" rtlCol="0" anchor="t"/>
          <a:lstStyle/>
          <a:p>
            <a:pPr marL="0" indent="0" algn="ctr">
              <a:lnSpc>
                <a:spcPts val="3550"/>
              </a:lnSpc>
              <a:buNone/>
            </a:pPr>
            <a:r>
              <a:rPr lang="en-US" sz="2200" dirty="0">
                <a:solidFill>
                  <a:srgbClr val="464646"/>
                </a:solidFill>
                <a:latin typeface="DM Sans Semi Bold" pitchFamily="34" charset="0"/>
                <a:ea typeface="DM Sans Semi Bold" pitchFamily="34" charset="-122"/>
                <a:cs typeface="DM Sans Semi Bold" pitchFamily="34" charset="-120"/>
              </a:rPr>
              <a:t>1</a:t>
            </a:r>
            <a:endParaRPr lang="en-US" sz="2200" dirty="0"/>
          </a:p>
        </p:txBody>
      </p:sp>
      <p:sp>
        <p:nvSpPr>
          <p:cNvPr id="5" name="Text 2"/>
          <p:cNvSpPr/>
          <p:nvPr/>
        </p:nvSpPr>
        <p:spPr>
          <a:xfrm>
            <a:off x="5357217" y="29057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Convenience</a:t>
            </a:r>
            <a:endParaRPr lang="en-US" sz="2200" dirty="0"/>
          </a:p>
        </p:txBody>
      </p:sp>
      <p:sp>
        <p:nvSpPr>
          <p:cNvPr id="6" name="Text 3"/>
          <p:cNvSpPr/>
          <p:nvPr/>
        </p:nvSpPr>
        <p:spPr>
          <a:xfrm>
            <a:off x="5357217" y="3396139"/>
            <a:ext cx="5782151"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Simplify your life with automation and remote control.</a:t>
            </a:r>
            <a:endParaRPr lang="en-US" sz="1750" dirty="0"/>
          </a:p>
        </p:txBody>
      </p:sp>
      <p:sp>
        <p:nvSpPr>
          <p:cNvPr id="7" name="Shape 4"/>
          <p:cNvSpPr/>
          <p:nvPr/>
        </p:nvSpPr>
        <p:spPr>
          <a:xfrm>
            <a:off x="5187077" y="3998952"/>
            <a:ext cx="8592860" cy="15240"/>
          </a:xfrm>
          <a:prstGeom prst="roundRect">
            <a:avLst>
              <a:gd name="adj" fmla="val 223256"/>
            </a:avLst>
          </a:prstGeom>
          <a:solidFill>
            <a:srgbClr val="D8D4D4"/>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1902381" y="4042529"/>
            <a:ext cx="4304109" cy="1306949"/>
          </a:xfrm>
          <a:prstGeom prst="rect">
            <a:avLst/>
          </a:prstGeom>
        </p:spPr>
      </p:pic>
      <p:sp>
        <p:nvSpPr>
          <p:cNvPr id="9" name="Text 5"/>
          <p:cNvSpPr/>
          <p:nvPr/>
        </p:nvSpPr>
        <p:spPr>
          <a:xfrm>
            <a:off x="3972520" y="4469249"/>
            <a:ext cx="163592" cy="453509"/>
          </a:xfrm>
          <a:prstGeom prst="rect">
            <a:avLst/>
          </a:prstGeom>
          <a:noFill/>
          <a:ln/>
        </p:spPr>
        <p:txBody>
          <a:bodyPr wrap="none" lIns="0" tIns="0" rIns="0" bIns="0" rtlCol="0" anchor="t"/>
          <a:lstStyle/>
          <a:p>
            <a:pPr marL="0" indent="0" algn="ctr">
              <a:lnSpc>
                <a:spcPts val="3550"/>
              </a:lnSpc>
              <a:buNone/>
            </a:pPr>
            <a:r>
              <a:rPr lang="en-US" sz="2200" dirty="0">
                <a:solidFill>
                  <a:srgbClr val="464646"/>
                </a:solidFill>
                <a:latin typeface="DM Sans Semi Bold" pitchFamily="34" charset="0"/>
                <a:ea typeface="DM Sans Semi Bold" pitchFamily="34" charset="-122"/>
                <a:cs typeface="DM Sans Semi Bold" pitchFamily="34" charset="-120"/>
              </a:rPr>
              <a:t>2</a:t>
            </a:r>
            <a:endParaRPr lang="en-US" sz="2200" dirty="0"/>
          </a:p>
        </p:txBody>
      </p:sp>
      <p:sp>
        <p:nvSpPr>
          <p:cNvPr id="10" name="Text 6"/>
          <p:cNvSpPr/>
          <p:nvPr/>
        </p:nvSpPr>
        <p:spPr>
          <a:xfrm>
            <a:off x="6433304" y="426934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Efficiency</a:t>
            </a:r>
            <a:endParaRPr lang="en-US" sz="2200" dirty="0"/>
          </a:p>
        </p:txBody>
      </p:sp>
      <p:sp>
        <p:nvSpPr>
          <p:cNvPr id="11" name="Text 7"/>
          <p:cNvSpPr/>
          <p:nvPr/>
        </p:nvSpPr>
        <p:spPr>
          <a:xfrm>
            <a:off x="6433304" y="4759762"/>
            <a:ext cx="5963960"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Optimize your operations and save time and resources.</a:t>
            </a:r>
            <a:endParaRPr lang="en-US" sz="1750" dirty="0"/>
          </a:p>
        </p:txBody>
      </p:sp>
      <p:sp>
        <p:nvSpPr>
          <p:cNvPr id="12" name="Shape 8"/>
          <p:cNvSpPr/>
          <p:nvPr/>
        </p:nvSpPr>
        <p:spPr>
          <a:xfrm>
            <a:off x="6263164" y="5362575"/>
            <a:ext cx="7516773" cy="15240"/>
          </a:xfrm>
          <a:prstGeom prst="roundRect">
            <a:avLst>
              <a:gd name="adj" fmla="val 223256"/>
            </a:avLst>
          </a:prstGeom>
          <a:solidFill>
            <a:srgbClr val="D8D4D4"/>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826294" y="5406152"/>
            <a:ext cx="6456164" cy="1306949"/>
          </a:xfrm>
          <a:prstGeom prst="rect">
            <a:avLst/>
          </a:prstGeom>
        </p:spPr>
      </p:pic>
      <p:sp>
        <p:nvSpPr>
          <p:cNvPr id="14" name="Text 9"/>
          <p:cNvSpPr/>
          <p:nvPr/>
        </p:nvSpPr>
        <p:spPr>
          <a:xfrm>
            <a:off x="3969425" y="5832872"/>
            <a:ext cx="169783" cy="453509"/>
          </a:xfrm>
          <a:prstGeom prst="rect">
            <a:avLst/>
          </a:prstGeom>
          <a:noFill/>
          <a:ln/>
        </p:spPr>
        <p:txBody>
          <a:bodyPr wrap="none" lIns="0" tIns="0" rIns="0" bIns="0" rtlCol="0" anchor="t"/>
          <a:lstStyle/>
          <a:p>
            <a:pPr marL="0" indent="0" algn="ctr">
              <a:lnSpc>
                <a:spcPts val="3550"/>
              </a:lnSpc>
              <a:buNone/>
            </a:pPr>
            <a:r>
              <a:rPr lang="en-US" sz="2200" dirty="0">
                <a:solidFill>
                  <a:srgbClr val="464646"/>
                </a:solidFill>
                <a:latin typeface="DM Sans Semi Bold" pitchFamily="34" charset="0"/>
                <a:ea typeface="DM Sans Semi Bold" pitchFamily="34" charset="-122"/>
                <a:cs typeface="DM Sans Semi Bold" pitchFamily="34" charset="-120"/>
              </a:rPr>
              <a:t>3</a:t>
            </a:r>
            <a:endParaRPr lang="en-US" sz="2200" dirty="0"/>
          </a:p>
        </p:txBody>
      </p:sp>
      <p:sp>
        <p:nvSpPr>
          <p:cNvPr id="15" name="Text 10"/>
          <p:cNvSpPr/>
          <p:nvPr/>
        </p:nvSpPr>
        <p:spPr>
          <a:xfrm>
            <a:off x="7509272" y="563296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Innovation</a:t>
            </a:r>
            <a:endParaRPr lang="en-US" sz="2200" dirty="0"/>
          </a:p>
        </p:txBody>
      </p:sp>
      <p:sp>
        <p:nvSpPr>
          <p:cNvPr id="16" name="Text 11"/>
          <p:cNvSpPr/>
          <p:nvPr/>
        </p:nvSpPr>
        <p:spPr>
          <a:xfrm>
            <a:off x="7509272" y="6123384"/>
            <a:ext cx="5599509"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Unlock new possibilities and drive business growth.</a:t>
            </a:r>
            <a:endParaRPr lang="en-US" sz="1750" dirty="0"/>
          </a:p>
        </p:txBody>
      </p:sp>
      <p:sp>
        <p:nvSpPr>
          <p:cNvPr id="17" name="Rectangle 16">
            <a:extLst>
              <a:ext uri="{FF2B5EF4-FFF2-40B4-BE49-F238E27FC236}">
                <a16:creationId xmlns:a16="http://schemas.microsoft.com/office/drawing/2014/main" id="{C82877D7-8A75-56A9-C5CF-09496B6FE72D}"/>
              </a:ext>
            </a:extLst>
          </p:cNvPr>
          <p:cNvSpPr/>
          <p:nvPr/>
        </p:nvSpPr>
        <p:spPr>
          <a:xfrm>
            <a:off x="12890500" y="7721600"/>
            <a:ext cx="1739900" cy="50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78374"/>
            <a:ext cx="8988862" cy="708779"/>
          </a:xfrm>
          <a:prstGeom prst="rect">
            <a:avLst/>
          </a:prstGeom>
          <a:noFill/>
          <a:ln/>
        </p:spPr>
        <p:txBody>
          <a:bodyPr wrap="none" lIns="0" tIns="0" rIns="0" bIns="0" rtlCol="0" anchor="t"/>
          <a:lstStyle/>
          <a:p>
            <a:pPr marL="0" indent="0">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Challenges and Drawbacks of IoT</a:t>
            </a:r>
            <a:endParaRPr lang="en-US" sz="4450" dirty="0"/>
          </a:p>
        </p:txBody>
      </p:sp>
      <p:sp>
        <p:nvSpPr>
          <p:cNvPr id="3" name="Shape 1"/>
          <p:cNvSpPr/>
          <p:nvPr/>
        </p:nvSpPr>
        <p:spPr>
          <a:xfrm>
            <a:off x="793790" y="2440781"/>
            <a:ext cx="2173724" cy="1306949"/>
          </a:xfrm>
          <a:prstGeom prst="roundRect">
            <a:avLst>
              <a:gd name="adj" fmla="val 2603"/>
            </a:avLst>
          </a:prstGeom>
          <a:solidFill>
            <a:srgbClr val="F2EEEE"/>
          </a:solidFill>
          <a:ln/>
        </p:spPr>
        <p:txBody>
          <a:bodyPr/>
          <a:lstStyle/>
          <a:p>
            <a:endParaRPr lang="en-US"/>
          </a:p>
        </p:txBody>
      </p:sp>
      <p:sp>
        <p:nvSpPr>
          <p:cNvPr id="4" name="Text 2"/>
          <p:cNvSpPr/>
          <p:nvPr/>
        </p:nvSpPr>
        <p:spPr>
          <a:xfrm>
            <a:off x="1020604" y="2867501"/>
            <a:ext cx="98703" cy="453509"/>
          </a:xfrm>
          <a:prstGeom prst="rect">
            <a:avLst/>
          </a:prstGeom>
          <a:noFill/>
          <a:ln/>
        </p:spPr>
        <p:txBody>
          <a:bodyPr wrap="none" lIns="0" tIns="0" rIns="0" bIns="0" rtlCol="0" anchor="t"/>
          <a:lstStyle/>
          <a:p>
            <a:pPr marL="0" indent="0" algn="ctr">
              <a:lnSpc>
                <a:spcPts val="3550"/>
              </a:lnSpc>
              <a:buNone/>
            </a:pPr>
            <a:r>
              <a:rPr lang="en-US" sz="2200" dirty="0">
                <a:solidFill>
                  <a:srgbClr val="464646"/>
                </a:solidFill>
                <a:latin typeface="DM Sans Semi Bold" pitchFamily="34" charset="0"/>
                <a:ea typeface="DM Sans Semi Bold" pitchFamily="34" charset="-122"/>
                <a:cs typeface="DM Sans Semi Bold" pitchFamily="34" charset="-120"/>
              </a:rPr>
              <a:t>1</a:t>
            </a:r>
            <a:endParaRPr lang="en-US" sz="2200" dirty="0"/>
          </a:p>
        </p:txBody>
      </p:sp>
      <p:sp>
        <p:nvSpPr>
          <p:cNvPr id="5" name="Text 3"/>
          <p:cNvSpPr/>
          <p:nvPr/>
        </p:nvSpPr>
        <p:spPr>
          <a:xfrm>
            <a:off x="3194328" y="266759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Security</a:t>
            </a:r>
            <a:endParaRPr lang="en-US" sz="2200" dirty="0"/>
          </a:p>
        </p:txBody>
      </p:sp>
      <p:sp>
        <p:nvSpPr>
          <p:cNvPr id="6" name="Text 4"/>
          <p:cNvSpPr/>
          <p:nvPr/>
        </p:nvSpPr>
        <p:spPr>
          <a:xfrm>
            <a:off x="3194328" y="3158014"/>
            <a:ext cx="6004679"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Data breaches and cyberattacks pose a significant risk.</a:t>
            </a:r>
            <a:endParaRPr lang="en-US" sz="1750" dirty="0"/>
          </a:p>
        </p:txBody>
      </p:sp>
      <p:sp>
        <p:nvSpPr>
          <p:cNvPr id="7" name="Shape 5"/>
          <p:cNvSpPr/>
          <p:nvPr/>
        </p:nvSpPr>
        <p:spPr>
          <a:xfrm>
            <a:off x="3080861" y="3732490"/>
            <a:ext cx="10642402" cy="15240"/>
          </a:xfrm>
          <a:prstGeom prst="roundRect">
            <a:avLst>
              <a:gd name="adj" fmla="val 223256"/>
            </a:avLst>
          </a:prstGeom>
          <a:solidFill>
            <a:srgbClr val="D8D4D4"/>
          </a:solidFill>
          <a:ln/>
        </p:spPr>
        <p:txBody>
          <a:bodyPr/>
          <a:lstStyle/>
          <a:p>
            <a:endParaRPr lang="en-US"/>
          </a:p>
        </p:txBody>
      </p:sp>
      <p:sp>
        <p:nvSpPr>
          <p:cNvPr id="8" name="Shape 6"/>
          <p:cNvSpPr/>
          <p:nvPr/>
        </p:nvSpPr>
        <p:spPr>
          <a:xfrm>
            <a:off x="793790" y="3861078"/>
            <a:ext cx="4347567" cy="1306949"/>
          </a:xfrm>
          <a:prstGeom prst="roundRect">
            <a:avLst>
              <a:gd name="adj" fmla="val 2603"/>
            </a:avLst>
          </a:prstGeom>
          <a:solidFill>
            <a:srgbClr val="F2EEEE"/>
          </a:solidFill>
          <a:ln/>
        </p:spPr>
        <p:txBody>
          <a:bodyPr/>
          <a:lstStyle/>
          <a:p>
            <a:endParaRPr lang="en-US"/>
          </a:p>
        </p:txBody>
      </p:sp>
      <p:sp>
        <p:nvSpPr>
          <p:cNvPr id="9" name="Text 7"/>
          <p:cNvSpPr/>
          <p:nvPr/>
        </p:nvSpPr>
        <p:spPr>
          <a:xfrm>
            <a:off x="1020604" y="4287798"/>
            <a:ext cx="163592" cy="453509"/>
          </a:xfrm>
          <a:prstGeom prst="rect">
            <a:avLst/>
          </a:prstGeom>
          <a:noFill/>
          <a:ln/>
        </p:spPr>
        <p:txBody>
          <a:bodyPr wrap="none" lIns="0" tIns="0" rIns="0" bIns="0" rtlCol="0" anchor="t"/>
          <a:lstStyle/>
          <a:p>
            <a:pPr marL="0" indent="0" algn="ctr">
              <a:lnSpc>
                <a:spcPts val="3550"/>
              </a:lnSpc>
              <a:buNone/>
            </a:pPr>
            <a:r>
              <a:rPr lang="en-US" sz="2200" dirty="0">
                <a:solidFill>
                  <a:srgbClr val="464646"/>
                </a:solidFill>
                <a:latin typeface="DM Sans Semi Bold" pitchFamily="34" charset="0"/>
                <a:ea typeface="DM Sans Semi Bold" pitchFamily="34" charset="-122"/>
                <a:cs typeface="DM Sans Semi Bold" pitchFamily="34" charset="-120"/>
              </a:rPr>
              <a:t>2</a:t>
            </a:r>
            <a:endParaRPr lang="en-US" sz="2200" dirty="0"/>
          </a:p>
        </p:txBody>
      </p:sp>
      <p:sp>
        <p:nvSpPr>
          <p:cNvPr id="10" name="Text 8"/>
          <p:cNvSpPr/>
          <p:nvPr/>
        </p:nvSpPr>
        <p:spPr>
          <a:xfrm>
            <a:off x="5368171" y="408789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Privacy</a:t>
            </a:r>
            <a:endParaRPr lang="en-US" sz="2200" dirty="0"/>
          </a:p>
        </p:txBody>
      </p:sp>
      <p:sp>
        <p:nvSpPr>
          <p:cNvPr id="11" name="Text 9"/>
          <p:cNvSpPr/>
          <p:nvPr/>
        </p:nvSpPr>
        <p:spPr>
          <a:xfrm>
            <a:off x="5368171" y="4578310"/>
            <a:ext cx="6314242" cy="362903"/>
          </a:xfrm>
          <a:prstGeom prst="rect">
            <a:avLst/>
          </a:prstGeom>
          <a:noFill/>
          <a:ln/>
        </p:spPr>
        <p:txBody>
          <a:bodyPr wrap="non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Collecting personal data raises ethical and legal concerns.</a:t>
            </a:r>
            <a:endParaRPr lang="en-US" sz="1750" dirty="0"/>
          </a:p>
        </p:txBody>
      </p:sp>
      <p:sp>
        <p:nvSpPr>
          <p:cNvPr id="12" name="Shape 10"/>
          <p:cNvSpPr/>
          <p:nvPr/>
        </p:nvSpPr>
        <p:spPr>
          <a:xfrm>
            <a:off x="5254704" y="5152787"/>
            <a:ext cx="8468558" cy="15240"/>
          </a:xfrm>
          <a:prstGeom prst="roundRect">
            <a:avLst>
              <a:gd name="adj" fmla="val 223256"/>
            </a:avLst>
          </a:prstGeom>
          <a:solidFill>
            <a:srgbClr val="D8D4D4"/>
          </a:solidFill>
          <a:ln/>
        </p:spPr>
        <p:txBody>
          <a:bodyPr/>
          <a:lstStyle/>
          <a:p>
            <a:endParaRPr lang="en-US"/>
          </a:p>
        </p:txBody>
      </p:sp>
      <p:sp>
        <p:nvSpPr>
          <p:cNvPr id="13" name="Shape 11"/>
          <p:cNvSpPr/>
          <p:nvPr/>
        </p:nvSpPr>
        <p:spPr>
          <a:xfrm>
            <a:off x="793790" y="5281374"/>
            <a:ext cx="6521410" cy="1669852"/>
          </a:xfrm>
          <a:prstGeom prst="roundRect">
            <a:avLst>
              <a:gd name="adj" fmla="val 2038"/>
            </a:avLst>
          </a:prstGeom>
          <a:solidFill>
            <a:srgbClr val="F2EEEE"/>
          </a:solidFill>
          <a:ln/>
        </p:spPr>
        <p:txBody>
          <a:bodyPr/>
          <a:lstStyle/>
          <a:p>
            <a:endParaRPr lang="en-US"/>
          </a:p>
        </p:txBody>
      </p:sp>
      <p:sp>
        <p:nvSpPr>
          <p:cNvPr id="14" name="Text 12"/>
          <p:cNvSpPr/>
          <p:nvPr/>
        </p:nvSpPr>
        <p:spPr>
          <a:xfrm>
            <a:off x="1020604" y="5889546"/>
            <a:ext cx="169783" cy="453509"/>
          </a:xfrm>
          <a:prstGeom prst="rect">
            <a:avLst/>
          </a:prstGeom>
          <a:noFill/>
          <a:ln/>
        </p:spPr>
        <p:txBody>
          <a:bodyPr wrap="none" lIns="0" tIns="0" rIns="0" bIns="0" rtlCol="0" anchor="t"/>
          <a:lstStyle/>
          <a:p>
            <a:pPr marL="0" indent="0" algn="ctr">
              <a:lnSpc>
                <a:spcPts val="3550"/>
              </a:lnSpc>
              <a:buNone/>
            </a:pPr>
            <a:r>
              <a:rPr lang="en-US" sz="2200" dirty="0">
                <a:solidFill>
                  <a:srgbClr val="464646"/>
                </a:solidFill>
                <a:latin typeface="DM Sans Semi Bold" pitchFamily="34" charset="0"/>
                <a:ea typeface="DM Sans Semi Bold" pitchFamily="34" charset="-122"/>
                <a:cs typeface="DM Sans Semi Bold" pitchFamily="34" charset="-120"/>
              </a:rPr>
              <a:t>3</a:t>
            </a:r>
            <a:endParaRPr lang="en-US" sz="2200" dirty="0"/>
          </a:p>
        </p:txBody>
      </p:sp>
      <p:sp>
        <p:nvSpPr>
          <p:cNvPr id="15" name="Text 13"/>
          <p:cNvSpPr/>
          <p:nvPr/>
        </p:nvSpPr>
        <p:spPr>
          <a:xfrm>
            <a:off x="7542014" y="550818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Complexity</a:t>
            </a:r>
            <a:endParaRPr lang="en-US" sz="2200" dirty="0"/>
          </a:p>
        </p:txBody>
      </p:sp>
      <p:sp>
        <p:nvSpPr>
          <p:cNvPr id="16" name="Text 14"/>
          <p:cNvSpPr/>
          <p:nvPr/>
        </p:nvSpPr>
        <p:spPr>
          <a:xfrm>
            <a:off x="7542014" y="5998607"/>
            <a:ext cx="6067782" cy="725805"/>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Deploying and managing large-scale IoT networks can be challenging.</a:t>
            </a:r>
            <a:endParaRPr lang="en-US" sz="1750" dirty="0"/>
          </a:p>
        </p:txBody>
      </p:sp>
      <p:sp>
        <p:nvSpPr>
          <p:cNvPr id="17" name="Rectangle 16">
            <a:extLst>
              <a:ext uri="{FF2B5EF4-FFF2-40B4-BE49-F238E27FC236}">
                <a16:creationId xmlns:a16="http://schemas.microsoft.com/office/drawing/2014/main" id="{DAF009BE-2AC7-F0A5-60A3-F4A4AF92C998}"/>
              </a:ext>
            </a:extLst>
          </p:cNvPr>
          <p:cNvSpPr/>
          <p:nvPr/>
        </p:nvSpPr>
        <p:spPr>
          <a:xfrm>
            <a:off x="12890500" y="7721600"/>
            <a:ext cx="1739900" cy="50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txBody>
          <a:bodyPr/>
          <a:lstStyle/>
          <a:p>
            <a:endParaRPr lang="en-US"/>
          </a:p>
        </p:txBody>
      </p:sp>
      <p:sp>
        <p:nvSpPr>
          <p:cNvPr id="4" name="Text 1"/>
          <p:cNvSpPr/>
          <p:nvPr/>
        </p:nvSpPr>
        <p:spPr>
          <a:xfrm>
            <a:off x="3219490" y="3921978"/>
            <a:ext cx="5670590" cy="708779"/>
          </a:xfrm>
          <a:prstGeom prst="rect">
            <a:avLst/>
          </a:prstGeom>
          <a:noFill/>
          <a:ln/>
        </p:spPr>
        <p:txBody>
          <a:bodyPr wrap="none" lIns="0" tIns="0" rIns="0" bIns="0" rtlCol="0" anchor="t"/>
          <a:lstStyle/>
          <a:p>
            <a:pPr marL="0" indent="0" algn="r">
              <a:lnSpc>
                <a:spcPts val="5550"/>
              </a:lnSpc>
              <a:buNone/>
            </a:pPr>
            <a:r>
              <a:rPr lang="en-US" sz="7200" dirty="0">
                <a:solidFill>
                  <a:srgbClr val="030303"/>
                </a:solidFill>
                <a:latin typeface="DM Sans Semi Bold" pitchFamily="34" charset="0"/>
                <a:ea typeface="DM Sans Semi Bold" pitchFamily="34" charset="-122"/>
                <a:cs typeface="DM Sans Semi Bold" pitchFamily="34" charset="-120"/>
              </a:rPr>
              <a:t>Thank You!</a:t>
            </a:r>
            <a:endParaRPr lang="en-US" sz="7200" dirty="0"/>
          </a:p>
        </p:txBody>
      </p:sp>
      <p:sp>
        <p:nvSpPr>
          <p:cNvPr id="5" name="Text 2"/>
          <p:cNvSpPr/>
          <p:nvPr/>
        </p:nvSpPr>
        <p:spPr>
          <a:xfrm>
            <a:off x="793790" y="4276368"/>
            <a:ext cx="13042821" cy="725805"/>
          </a:xfrm>
          <a:prstGeom prst="rect">
            <a:avLst/>
          </a:prstGeom>
          <a:noFill/>
          <a:ln/>
        </p:spPr>
        <p:txBody>
          <a:bodyPr wrap="square" lIns="0" tIns="0" rIns="0" bIns="0" rtlCol="0" anchor="t"/>
          <a:lstStyle/>
          <a:p>
            <a:pPr marL="0" indent="0">
              <a:lnSpc>
                <a:spcPts val="2850"/>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348</TotalTime>
  <Words>414</Words>
  <Application>Microsoft Office PowerPoint</Application>
  <PresentationFormat>Custom</PresentationFormat>
  <Paragraphs>61</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Inter Medium</vt:lpstr>
      <vt:lpstr>DM Sans Semi Bold</vt:lpstr>
      <vt:lpstr>Arial</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Muhammad ibraheem tahir</cp:lastModifiedBy>
  <cp:revision>2</cp:revision>
  <dcterms:created xsi:type="dcterms:W3CDTF">2024-12-20T04:42:26Z</dcterms:created>
  <dcterms:modified xsi:type="dcterms:W3CDTF">2024-12-20T10:32:30Z</dcterms:modified>
</cp:coreProperties>
</file>